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sldIdLst>
    <p:sldId id="278" r:id="rId5"/>
    <p:sldId id="289" r:id="rId6"/>
    <p:sldId id="280" r:id="rId7"/>
    <p:sldId id="288" r:id="rId8"/>
    <p:sldId id="281" r:id="rId9"/>
    <p:sldId id="285" r:id="rId10"/>
    <p:sldId id="286" r:id="rId11"/>
    <p:sldId id="282" r:id="rId12"/>
    <p:sldId id="283" r:id="rId13"/>
    <p:sldId id="284" r:id="rId14"/>
    <p:sldId id="290" r:id="rId15"/>
    <p:sldId id="28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 initials="" lastIdx="1" clrIdx="0">
    <p:extLst>
      <p:ext uri="{19B8F6BF-5375-455C-9EA6-DF929625EA0E}">
        <p15:presenceInfo xmlns:p15="http://schemas.microsoft.com/office/powerpoint/2012/main" userId="d2ace010f1d3a00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ED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pPr/>
              <a:t>4/20/2021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pPr/>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pPr/>
              <a:t>4/20/2021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pPr/>
              <a:t>4/20/2021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pPr/>
              <a:t>4/20/2021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pPr/>
              <a:t>4/20/2021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pPr/>
              <a:t>4/20/2021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pPr/>
              <a:t>4/20/2021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pPr/>
              <a:t>4/20/2021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pPr/>
              <a:t>4/20/2021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pPr/>
              <a:t>4/20/2021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pPr/>
              <a:t>4/20/2021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pPr/>
              <a:t>4/20/2021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pPr/>
              <a:t>4/20/2021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pPr/>
              <a:t>4/20/2021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pPr/>
              <a:t>4/20/2021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pPr/>
              <a:t>4/20/2021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pPr/>
              <a:t>4/20/2021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drive.google.com/drive/folders/1zhlHIX62h9LEjxleSLSk_EZ0bWEvR7m9?usp=sharin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097307" y="1032734"/>
            <a:ext cx="4100418" cy="2075871"/>
          </a:xfrm>
        </p:spPr>
        <p:txBody>
          <a:bodyPr>
            <a:normAutofit/>
          </a:bodyPr>
          <a:lstStyle/>
          <a:p>
            <a:pPr algn="l"/>
            <a:r>
              <a:rPr lang="en-US" sz="4000" dirty="0"/>
              <a:t>COVAX        MANAGEMENT</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3749395"/>
            <a:ext cx="3485072" cy="1435082"/>
          </a:xfrm>
        </p:spPr>
        <p:txBody>
          <a:bodyPr>
            <a:normAutofit fontScale="77500" lnSpcReduction="20000"/>
          </a:bodyPr>
          <a:lstStyle/>
          <a:p>
            <a:pPr algn="l"/>
            <a:r>
              <a:rPr lang="en-US" sz="2300" dirty="0"/>
              <a:t>Group -03</a:t>
            </a:r>
          </a:p>
          <a:p>
            <a:pPr algn="l"/>
            <a:r>
              <a:rPr lang="en-US" dirty="0"/>
              <a:t>Ayushi Sharma – h20201030157h</a:t>
            </a:r>
          </a:p>
          <a:p>
            <a:pPr algn="l"/>
            <a:r>
              <a:rPr lang="en-US" sz="2300" dirty="0"/>
              <a:t>Himanshu Gupta- h20201030121h</a:t>
            </a:r>
          </a:p>
        </p:txBody>
      </p:sp>
    </p:spTree>
    <p:extLst>
      <p:ext uri="{BB962C8B-B14F-4D97-AF65-F5344CB8AC3E}">
        <p14:creationId xmlns:p14="http://schemas.microsoft.com/office/powerpoint/2010/main" val="4167884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98E30-D50F-433F-9BD9-7271E6F69BEA}"/>
              </a:ext>
            </a:extLst>
          </p:cNvPr>
          <p:cNvSpPr>
            <a:spLocks noGrp="1"/>
          </p:cNvSpPr>
          <p:nvPr>
            <p:ph type="title"/>
          </p:nvPr>
        </p:nvSpPr>
        <p:spPr>
          <a:xfrm>
            <a:off x="919119" y="0"/>
            <a:ext cx="10353762" cy="1257300"/>
          </a:xfrm>
        </p:spPr>
        <p:txBody>
          <a:bodyPr/>
          <a:lstStyle/>
          <a:p>
            <a:r>
              <a:rPr lang="en-IN" dirty="0"/>
              <a:t>View Appointment Table</a:t>
            </a:r>
          </a:p>
        </p:txBody>
      </p:sp>
      <p:pic>
        <p:nvPicPr>
          <p:cNvPr id="7" name="Content Placeholder 6">
            <a:extLst>
              <a:ext uri="{FF2B5EF4-FFF2-40B4-BE49-F238E27FC236}">
                <a16:creationId xmlns:a16="http://schemas.microsoft.com/office/drawing/2014/main" id="{8CAEE1F5-9B57-49D2-8922-EA45BF3C7926}"/>
              </a:ext>
            </a:extLst>
          </p:cNvPr>
          <p:cNvPicPr>
            <a:picLocks noGrp="1" noChangeAspect="1"/>
          </p:cNvPicPr>
          <p:nvPr>
            <p:ph idx="1"/>
          </p:nvPr>
        </p:nvPicPr>
        <p:blipFill>
          <a:blip r:embed="rId2"/>
          <a:stretch>
            <a:fillRect/>
          </a:stretch>
        </p:blipFill>
        <p:spPr>
          <a:xfrm>
            <a:off x="1104719" y="1574800"/>
            <a:ext cx="9982561" cy="4572000"/>
          </a:xfrm>
        </p:spPr>
      </p:pic>
    </p:spTree>
    <p:extLst>
      <p:ext uri="{BB962C8B-B14F-4D97-AF65-F5344CB8AC3E}">
        <p14:creationId xmlns:p14="http://schemas.microsoft.com/office/powerpoint/2010/main" val="630504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t>Video Link:  </a:t>
            </a:r>
            <a:r>
              <a:rPr lang="en-IN" dirty="0">
                <a:hlinkClick r:id="rId2"/>
              </a:rPr>
              <a:t>https://drive.google.com/drive/folders/1zhlHIX62h9LEjxleSLSk_EZ0bWEvR7m9?usp=sharing</a:t>
            </a:r>
            <a:endParaRPr lang="en-IN" dirty="0"/>
          </a:p>
          <a:p>
            <a:pPr marL="36900" indent="0">
              <a:buNone/>
            </a:pP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15271" y="1569856"/>
            <a:ext cx="7658457" cy="1446550"/>
          </a:xfrm>
          <a:prstGeom prst="rect">
            <a:avLst/>
          </a:prstGeom>
          <a:noFill/>
        </p:spPr>
        <p:txBody>
          <a:bodyPr wrap="square" lIns="91440" tIns="45720" rIns="91440" bIns="45720">
            <a:spAutoFit/>
          </a:bodyPr>
          <a:lstStyle/>
          <a:p>
            <a:pPr algn="ctr"/>
            <a:r>
              <a:rPr lang="en-US" sz="88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Thank You</a:t>
            </a:r>
          </a:p>
        </p:txBody>
      </p:sp>
    </p:spTree>
    <p:extLst>
      <p:ext uri="{BB962C8B-B14F-4D97-AF65-F5344CB8AC3E}">
        <p14:creationId xmlns:p14="http://schemas.microsoft.com/office/powerpoint/2010/main" val="2670382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03A3-E530-43DB-9EAF-3509B0A71EDC}"/>
              </a:ext>
            </a:extLst>
          </p:cNvPr>
          <p:cNvSpPr>
            <a:spLocks noGrp="1"/>
          </p:cNvSpPr>
          <p:nvPr>
            <p:ph type="title"/>
          </p:nvPr>
        </p:nvSpPr>
        <p:spPr>
          <a:xfrm>
            <a:off x="832515" y="-290596"/>
            <a:ext cx="10353762" cy="1257300"/>
          </a:xfrm>
        </p:spPr>
        <p:txBody>
          <a:bodyPr/>
          <a:lstStyle/>
          <a:p>
            <a:r>
              <a:rPr lang="en-IN" dirty="0" err="1"/>
              <a:t>Covax</a:t>
            </a:r>
            <a:r>
              <a:rPr lang="en-IN" dirty="0"/>
              <a:t> Management</a:t>
            </a:r>
          </a:p>
        </p:txBody>
      </p:sp>
      <p:sp>
        <p:nvSpPr>
          <p:cNvPr id="3" name="Content Placeholder 2">
            <a:extLst>
              <a:ext uri="{FF2B5EF4-FFF2-40B4-BE49-F238E27FC236}">
                <a16:creationId xmlns:a16="http://schemas.microsoft.com/office/drawing/2014/main" id="{59580570-ACB5-467F-BE7B-EC5C0602DBF3}"/>
              </a:ext>
            </a:extLst>
          </p:cNvPr>
          <p:cNvSpPr>
            <a:spLocks noGrp="1"/>
          </p:cNvSpPr>
          <p:nvPr>
            <p:ph idx="1"/>
          </p:nvPr>
        </p:nvSpPr>
        <p:spPr>
          <a:xfrm>
            <a:off x="-101600" y="822960"/>
            <a:ext cx="12466320" cy="6035040"/>
          </a:xfrm>
        </p:spPr>
        <p:txBody>
          <a:bodyPr>
            <a:normAutofit fontScale="92500" lnSpcReduction="20000"/>
          </a:bodyPr>
          <a:lstStyle/>
          <a:p>
            <a:r>
              <a:rPr lang="en-IN" sz="2000" dirty="0"/>
              <a:t>We have made this website with the help of the Django framework, used Python language and </a:t>
            </a:r>
            <a:r>
              <a:rPr lang="en-IN" sz="2000" dirty="0" err="1"/>
              <a:t>Mysql</a:t>
            </a:r>
            <a:r>
              <a:rPr lang="en-IN" sz="2000" dirty="0"/>
              <a:t> Database to store the data.</a:t>
            </a:r>
          </a:p>
          <a:p>
            <a:r>
              <a:rPr lang="en-IN" sz="2000" dirty="0"/>
              <a:t>Django can be used to built any type of websites. It can work with Client-side framework and can deliver content in almost any format.</a:t>
            </a:r>
          </a:p>
          <a:p>
            <a:r>
              <a:rPr lang="en-US" sz="2000" b="0" i="0" dirty="0">
                <a:solidFill>
                  <a:srgbClr val="F4EDD8"/>
                </a:solidFill>
                <a:effectLst/>
                <a:latin typeface="+mj-lt"/>
              </a:rPr>
              <a:t>Django web applications typically group the code that handles each of these steps into separate files:</a:t>
            </a:r>
          </a:p>
          <a:p>
            <a:endParaRPr lang="en-US" sz="2000" b="0" i="0" dirty="0">
              <a:solidFill>
                <a:srgbClr val="F4EDD8"/>
              </a:solidFill>
              <a:effectLst/>
              <a:latin typeface="+mj-lt"/>
            </a:endParaRPr>
          </a:p>
          <a:p>
            <a:pPr marL="379800" indent="-342900">
              <a:buFont typeface="+mj-lt"/>
              <a:buAutoNum type="arabicPeriod"/>
            </a:pPr>
            <a:r>
              <a:rPr lang="en-US" sz="1600" b="1" i="0" dirty="0">
                <a:solidFill>
                  <a:srgbClr val="F4EDD8"/>
                </a:solidFill>
                <a:effectLst/>
                <a:latin typeface="+mj-lt"/>
              </a:rPr>
              <a:t>URLs: </a:t>
            </a:r>
            <a:r>
              <a:rPr lang="en-US" sz="1600" b="0" i="0" dirty="0">
                <a:solidFill>
                  <a:srgbClr val="F4EDD8"/>
                </a:solidFill>
                <a:effectLst/>
                <a:latin typeface="+mj-lt"/>
              </a:rPr>
              <a:t>While it is possible to process requests from every single URL via a single function, it is much more maintainable to write a separate view function to handle each resource. A URL mapper is used to redirect HTTP requests to the appropriate view based on the request URL. The URL mapper can also match particular patterns of strings or digits that appear in a URL and pass these to a view function as data.</a:t>
            </a:r>
          </a:p>
          <a:p>
            <a:pPr marL="379800" indent="-342900">
              <a:buFont typeface="+mj-lt"/>
              <a:buAutoNum type="arabicPeriod"/>
            </a:pPr>
            <a:endParaRPr lang="en-US" sz="1600" b="0" i="0" dirty="0">
              <a:solidFill>
                <a:srgbClr val="F4EDD8"/>
              </a:solidFill>
              <a:effectLst/>
              <a:latin typeface="+mj-lt"/>
            </a:endParaRPr>
          </a:p>
          <a:p>
            <a:pPr marL="379800" indent="-342900">
              <a:buFont typeface="+mj-lt"/>
              <a:buAutoNum type="arabicPeriod"/>
            </a:pPr>
            <a:r>
              <a:rPr lang="en-US" sz="1600" b="1" i="0" dirty="0">
                <a:solidFill>
                  <a:srgbClr val="F4EDD8"/>
                </a:solidFill>
                <a:effectLst/>
                <a:latin typeface="+mj-lt"/>
              </a:rPr>
              <a:t>View:</a:t>
            </a:r>
            <a:r>
              <a:rPr lang="en-US" sz="1600" b="0" i="0" dirty="0">
                <a:solidFill>
                  <a:srgbClr val="F4EDD8"/>
                </a:solidFill>
                <a:effectLst/>
                <a:latin typeface="+mj-lt"/>
              </a:rPr>
              <a:t> A view is a request handler function, which receives HTTP requests and returns HTTP responses. Views access the data needed to satisfy requests via </a:t>
            </a:r>
            <a:r>
              <a:rPr lang="en-US" sz="1600" b="0" i="1" dirty="0">
                <a:solidFill>
                  <a:srgbClr val="F4EDD8"/>
                </a:solidFill>
                <a:effectLst/>
                <a:latin typeface="+mj-lt"/>
              </a:rPr>
              <a:t>models</a:t>
            </a:r>
            <a:r>
              <a:rPr lang="en-US" sz="1600" b="0" i="0" dirty="0">
                <a:solidFill>
                  <a:srgbClr val="F4EDD8"/>
                </a:solidFill>
                <a:effectLst/>
                <a:latin typeface="+mj-lt"/>
              </a:rPr>
              <a:t>, and delegate the formatting of the response to </a:t>
            </a:r>
            <a:r>
              <a:rPr lang="en-US" sz="1600" b="0" i="1" dirty="0">
                <a:solidFill>
                  <a:srgbClr val="F4EDD8"/>
                </a:solidFill>
                <a:effectLst/>
                <a:latin typeface="+mj-lt"/>
              </a:rPr>
              <a:t>templates</a:t>
            </a:r>
            <a:r>
              <a:rPr lang="en-US" sz="1600" b="0" i="0" dirty="0">
                <a:solidFill>
                  <a:srgbClr val="F4EDD8"/>
                </a:solidFill>
                <a:effectLst/>
                <a:latin typeface="+mj-lt"/>
              </a:rPr>
              <a:t>.</a:t>
            </a:r>
          </a:p>
          <a:p>
            <a:pPr marL="379800" indent="-342900">
              <a:buFont typeface="+mj-lt"/>
              <a:buAutoNum type="arabicPeriod"/>
            </a:pPr>
            <a:endParaRPr lang="en-US" sz="1600" b="0" i="0" dirty="0">
              <a:solidFill>
                <a:srgbClr val="F4EDD8"/>
              </a:solidFill>
              <a:effectLst/>
              <a:latin typeface="+mj-lt"/>
            </a:endParaRPr>
          </a:p>
          <a:p>
            <a:pPr marL="379800" indent="-342900">
              <a:buFont typeface="+mj-lt"/>
              <a:buAutoNum type="arabicPeriod"/>
            </a:pPr>
            <a:r>
              <a:rPr lang="en-US" sz="1600" b="1" i="0" dirty="0">
                <a:solidFill>
                  <a:srgbClr val="F4EDD8"/>
                </a:solidFill>
                <a:effectLst/>
                <a:latin typeface="+mj-lt"/>
              </a:rPr>
              <a:t>Models:</a:t>
            </a:r>
            <a:r>
              <a:rPr lang="en-US" sz="1600" b="0" i="0" dirty="0">
                <a:solidFill>
                  <a:srgbClr val="F4EDD8"/>
                </a:solidFill>
                <a:effectLst/>
                <a:latin typeface="+mj-lt"/>
              </a:rPr>
              <a:t> Models are Python objects that define the structure of an application's data, and provide mechanisms to manage (add, modify, delete) and query records in the database. </a:t>
            </a:r>
          </a:p>
          <a:p>
            <a:pPr marL="379800" indent="-342900">
              <a:buFont typeface="+mj-lt"/>
              <a:buAutoNum type="arabicPeriod"/>
            </a:pPr>
            <a:endParaRPr lang="en-US" sz="1600" b="0" i="0" dirty="0">
              <a:solidFill>
                <a:srgbClr val="F4EDD8"/>
              </a:solidFill>
              <a:effectLst/>
              <a:latin typeface="+mj-lt"/>
            </a:endParaRPr>
          </a:p>
          <a:p>
            <a:pPr marL="379800" indent="-342900">
              <a:buFont typeface="+mj-lt"/>
              <a:buAutoNum type="arabicPeriod"/>
            </a:pPr>
            <a:r>
              <a:rPr lang="en-US" sz="1600" b="1" i="0" dirty="0">
                <a:solidFill>
                  <a:srgbClr val="F4EDD8"/>
                </a:solidFill>
                <a:effectLst/>
                <a:latin typeface="+mj-lt"/>
              </a:rPr>
              <a:t>Templates:</a:t>
            </a:r>
            <a:r>
              <a:rPr lang="en-US" sz="1600" b="0" i="0" dirty="0">
                <a:solidFill>
                  <a:srgbClr val="F4EDD8"/>
                </a:solidFill>
                <a:effectLst/>
                <a:latin typeface="+mj-lt"/>
              </a:rPr>
              <a:t> A template is a text file defining the structure or layout of a file (such as an HTML page), with placeholders used to represent actual content. A </a:t>
            </a:r>
            <a:r>
              <a:rPr lang="en-US" sz="1600" b="0" i="1" dirty="0">
                <a:solidFill>
                  <a:srgbClr val="F4EDD8"/>
                </a:solidFill>
                <a:effectLst/>
                <a:latin typeface="+mj-lt"/>
              </a:rPr>
              <a:t>view</a:t>
            </a:r>
            <a:r>
              <a:rPr lang="en-US" sz="1600" b="0" i="0" dirty="0">
                <a:solidFill>
                  <a:srgbClr val="F4EDD8"/>
                </a:solidFill>
                <a:effectLst/>
                <a:latin typeface="+mj-lt"/>
              </a:rPr>
              <a:t> can dynamically create an HTML page using an HTML template, populating it with data from a </a:t>
            </a:r>
            <a:r>
              <a:rPr lang="en-US" sz="1600" b="0" i="1" dirty="0">
                <a:solidFill>
                  <a:srgbClr val="F4EDD8"/>
                </a:solidFill>
                <a:effectLst/>
                <a:latin typeface="+mj-lt"/>
              </a:rPr>
              <a:t>model</a:t>
            </a:r>
            <a:r>
              <a:rPr lang="en-US" sz="1600" b="0" i="0" dirty="0">
                <a:solidFill>
                  <a:srgbClr val="F4EDD8"/>
                </a:solidFill>
                <a:effectLst/>
                <a:latin typeface="+mj-lt"/>
              </a:rPr>
              <a:t>. A template can be used to define the structure of any type of file; it doesn't have to be HTML!</a:t>
            </a:r>
          </a:p>
          <a:p>
            <a:endParaRPr lang="en-US" b="0" i="0" dirty="0">
              <a:solidFill>
                <a:srgbClr val="F4EDD8"/>
              </a:solidFill>
              <a:effectLst/>
              <a:latin typeface="+mj-lt"/>
            </a:endParaRPr>
          </a:p>
          <a:p>
            <a:endParaRPr lang="en-IN" dirty="0">
              <a:solidFill>
                <a:srgbClr val="F4EDD8"/>
              </a:solidFill>
              <a:latin typeface="+mj-lt"/>
            </a:endParaRPr>
          </a:p>
        </p:txBody>
      </p:sp>
    </p:spTree>
    <p:extLst>
      <p:ext uri="{BB962C8B-B14F-4D97-AF65-F5344CB8AC3E}">
        <p14:creationId xmlns:p14="http://schemas.microsoft.com/office/powerpoint/2010/main" val="3817843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768F7-87EF-41B7-9B8E-87F3F5B122CC}"/>
              </a:ext>
            </a:extLst>
          </p:cNvPr>
          <p:cNvSpPr>
            <a:spLocks noGrp="1"/>
          </p:cNvSpPr>
          <p:nvPr>
            <p:ph type="title"/>
          </p:nvPr>
        </p:nvSpPr>
        <p:spPr>
          <a:xfrm>
            <a:off x="919119" y="0"/>
            <a:ext cx="10353762" cy="1261872"/>
          </a:xfrm>
        </p:spPr>
        <p:txBody>
          <a:bodyPr/>
          <a:lstStyle/>
          <a:p>
            <a:r>
              <a:rPr lang="en-IN" dirty="0"/>
              <a:t>COVAX MANAGEMENT 	</a:t>
            </a:r>
          </a:p>
        </p:txBody>
      </p:sp>
      <p:sp>
        <p:nvSpPr>
          <p:cNvPr id="3" name="Content Placeholder 2">
            <a:extLst>
              <a:ext uri="{FF2B5EF4-FFF2-40B4-BE49-F238E27FC236}">
                <a16:creationId xmlns:a16="http://schemas.microsoft.com/office/drawing/2014/main" id="{694D84F7-1B6B-44F3-A994-F591FF520FA6}"/>
              </a:ext>
            </a:extLst>
          </p:cNvPr>
          <p:cNvSpPr>
            <a:spLocks noGrp="1"/>
          </p:cNvSpPr>
          <p:nvPr>
            <p:ph sz="half" idx="1"/>
          </p:nvPr>
        </p:nvSpPr>
        <p:spPr/>
        <p:txBody>
          <a:bodyPr/>
          <a:lstStyle/>
          <a:p>
            <a:r>
              <a:rPr lang="en-IN" dirty="0"/>
              <a:t>Our website can be operated in two modes:</a:t>
            </a:r>
          </a:p>
          <a:p>
            <a:r>
              <a:rPr lang="en-IN" dirty="0"/>
              <a:t>USER MODE</a:t>
            </a:r>
          </a:p>
          <a:p>
            <a:r>
              <a:rPr lang="en-IN" dirty="0"/>
              <a:t>ADMIN MODE</a:t>
            </a:r>
          </a:p>
        </p:txBody>
      </p:sp>
      <p:pic>
        <p:nvPicPr>
          <p:cNvPr id="11" name="Content Placeholder 10">
            <a:extLst>
              <a:ext uri="{FF2B5EF4-FFF2-40B4-BE49-F238E27FC236}">
                <a16:creationId xmlns:a16="http://schemas.microsoft.com/office/drawing/2014/main" id="{77F16519-D1E2-4DCC-AB15-27A2E76EF1EC}"/>
              </a:ext>
            </a:extLst>
          </p:cNvPr>
          <p:cNvPicPr>
            <a:picLocks noGrp="1" noChangeAspect="1"/>
          </p:cNvPicPr>
          <p:nvPr>
            <p:ph sz="half" idx="2"/>
          </p:nvPr>
        </p:nvPicPr>
        <p:blipFill>
          <a:blip r:embed="rId2"/>
          <a:stretch>
            <a:fillRect/>
          </a:stretch>
        </p:blipFill>
        <p:spPr>
          <a:xfrm>
            <a:off x="5608320" y="1219200"/>
            <a:ext cx="6583679" cy="5252720"/>
          </a:xfrm>
          <a:prstGeom prst="rect">
            <a:avLst/>
          </a:prstGeom>
        </p:spPr>
      </p:pic>
    </p:spTree>
    <p:extLst>
      <p:ext uri="{BB962C8B-B14F-4D97-AF65-F5344CB8AC3E}">
        <p14:creationId xmlns:p14="http://schemas.microsoft.com/office/powerpoint/2010/main" val="40946309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8E62F-DB0E-47D8-AF6A-064A27345585}"/>
              </a:ext>
            </a:extLst>
          </p:cNvPr>
          <p:cNvSpPr>
            <a:spLocks noGrp="1"/>
          </p:cNvSpPr>
          <p:nvPr>
            <p:ph type="title"/>
          </p:nvPr>
        </p:nvSpPr>
        <p:spPr>
          <a:xfrm>
            <a:off x="913795" y="0"/>
            <a:ext cx="10353762" cy="1257300"/>
          </a:xfrm>
        </p:spPr>
        <p:txBody>
          <a:bodyPr/>
          <a:lstStyle/>
          <a:p>
            <a:r>
              <a:rPr lang="en-IN" dirty="0"/>
              <a:t>UML Diagram	</a:t>
            </a:r>
          </a:p>
        </p:txBody>
      </p:sp>
      <p:pic>
        <p:nvPicPr>
          <p:cNvPr id="1026" name="Picture 2" descr="C:\Users\himanshu\Downloads\Copy of null (2).png"/>
          <p:cNvPicPr>
            <a:picLocks noChangeAspect="1" noChangeArrowheads="1"/>
          </p:cNvPicPr>
          <p:nvPr/>
        </p:nvPicPr>
        <p:blipFill>
          <a:blip r:embed="rId2"/>
          <a:srcRect/>
          <a:stretch>
            <a:fillRect/>
          </a:stretch>
        </p:blipFill>
        <p:spPr bwMode="auto">
          <a:xfrm>
            <a:off x="560717" y="1018855"/>
            <a:ext cx="10998679" cy="5494088"/>
          </a:xfrm>
          <a:prstGeom prst="rect">
            <a:avLst/>
          </a:prstGeom>
          <a:noFill/>
        </p:spPr>
      </p:pic>
    </p:spTree>
    <p:extLst>
      <p:ext uri="{BB962C8B-B14F-4D97-AF65-F5344CB8AC3E}">
        <p14:creationId xmlns:p14="http://schemas.microsoft.com/office/powerpoint/2010/main" val="325786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2AF4-993A-4F0A-B157-9A1AA1DD8EC7}"/>
              </a:ext>
            </a:extLst>
          </p:cNvPr>
          <p:cNvSpPr>
            <a:spLocks noGrp="1"/>
          </p:cNvSpPr>
          <p:nvPr>
            <p:ph type="title"/>
          </p:nvPr>
        </p:nvSpPr>
        <p:spPr>
          <a:xfrm>
            <a:off x="913795" y="0"/>
            <a:ext cx="10353762" cy="1261872"/>
          </a:xfrm>
        </p:spPr>
        <p:txBody>
          <a:bodyPr/>
          <a:lstStyle/>
          <a:p>
            <a:r>
              <a:rPr lang="en-IN" dirty="0"/>
              <a:t>USER MODE</a:t>
            </a:r>
          </a:p>
        </p:txBody>
      </p:sp>
      <p:sp>
        <p:nvSpPr>
          <p:cNvPr id="14" name="Content Placeholder 13">
            <a:extLst>
              <a:ext uri="{FF2B5EF4-FFF2-40B4-BE49-F238E27FC236}">
                <a16:creationId xmlns:a16="http://schemas.microsoft.com/office/drawing/2014/main" id="{49F0C14E-CB57-4C7A-A1BB-70B64DB64654}"/>
              </a:ext>
            </a:extLst>
          </p:cNvPr>
          <p:cNvSpPr>
            <a:spLocks noGrp="1"/>
          </p:cNvSpPr>
          <p:nvPr>
            <p:ph sz="half" idx="2"/>
          </p:nvPr>
        </p:nvSpPr>
        <p:spPr>
          <a:xfrm>
            <a:off x="0" y="1991678"/>
            <a:ext cx="4856841" cy="3622672"/>
          </a:xfrm>
        </p:spPr>
        <p:txBody>
          <a:bodyPr/>
          <a:lstStyle/>
          <a:p>
            <a:r>
              <a:rPr lang="en-IN" dirty="0"/>
              <a:t>There are two operations user can perform:</a:t>
            </a:r>
          </a:p>
          <a:p>
            <a:r>
              <a:rPr lang="en-IN" dirty="0"/>
              <a:t>Registration</a:t>
            </a:r>
          </a:p>
          <a:p>
            <a:r>
              <a:rPr lang="en-IN" dirty="0"/>
              <a:t>Make an appointment</a:t>
            </a:r>
          </a:p>
          <a:p>
            <a:endParaRPr lang="en-IN" dirty="0"/>
          </a:p>
        </p:txBody>
      </p:sp>
      <p:pic>
        <p:nvPicPr>
          <p:cNvPr id="15" name="Content Placeholder 14">
            <a:extLst>
              <a:ext uri="{FF2B5EF4-FFF2-40B4-BE49-F238E27FC236}">
                <a16:creationId xmlns:a16="http://schemas.microsoft.com/office/drawing/2014/main" id="{D1CAAD3A-F68C-4052-908E-86681FA9ACC3}"/>
              </a:ext>
            </a:extLst>
          </p:cNvPr>
          <p:cNvPicPr>
            <a:picLocks noGrp="1" noChangeAspect="1"/>
          </p:cNvPicPr>
          <p:nvPr>
            <p:ph sz="half" idx="1"/>
          </p:nvPr>
        </p:nvPicPr>
        <p:blipFill>
          <a:blip r:embed="rId2"/>
          <a:stretch>
            <a:fillRect/>
          </a:stretch>
        </p:blipFill>
        <p:spPr>
          <a:xfrm>
            <a:off x="5542353" y="1442720"/>
            <a:ext cx="6649647" cy="4720589"/>
          </a:xfrm>
          <a:prstGeom prst="rect">
            <a:avLst/>
          </a:prstGeom>
        </p:spPr>
      </p:pic>
    </p:spTree>
    <p:extLst>
      <p:ext uri="{BB962C8B-B14F-4D97-AF65-F5344CB8AC3E}">
        <p14:creationId xmlns:p14="http://schemas.microsoft.com/office/powerpoint/2010/main" val="277170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89CB-4421-4A8A-9E52-4583490875D6}"/>
              </a:ext>
            </a:extLst>
          </p:cNvPr>
          <p:cNvSpPr>
            <a:spLocks noGrp="1"/>
          </p:cNvSpPr>
          <p:nvPr>
            <p:ph type="title"/>
          </p:nvPr>
        </p:nvSpPr>
        <p:spPr>
          <a:xfrm>
            <a:off x="913795" y="314960"/>
            <a:ext cx="10353762" cy="1261872"/>
          </a:xfrm>
        </p:spPr>
        <p:txBody>
          <a:bodyPr/>
          <a:lstStyle/>
          <a:p>
            <a:r>
              <a:rPr lang="en-IN" dirty="0"/>
              <a:t>User Mode(Register)</a:t>
            </a:r>
          </a:p>
        </p:txBody>
      </p:sp>
      <p:sp>
        <p:nvSpPr>
          <p:cNvPr id="3" name="Content Placeholder 2">
            <a:extLst>
              <a:ext uri="{FF2B5EF4-FFF2-40B4-BE49-F238E27FC236}">
                <a16:creationId xmlns:a16="http://schemas.microsoft.com/office/drawing/2014/main" id="{93A13490-B2E2-4249-9B05-E7FD5BE51ECC}"/>
              </a:ext>
            </a:extLst>
          </p:cNvPr>
          <p:cNvSpPr>
            <a:spLocks noGrp="1"/>
          </p:cNvSpPr>
          <p:nvPr>
            <p:ph sz="half" idx="1"/>
          </p:nvPr>
        </p:nvSpPr>
        <p:spPr>
          <a:xfrm>
            <a:off x="0" y="1893824"/>
            <a:ext cx="5770636" cy="4061968"/>
          </a:xfrm>
        </p:spPr>
        <p:txBody>
          <a:bodyPr/>
          <a:lstStyle/>
          <a:p>
            <a:r>
              <a:rPr lang="en-IN" sz="2400" dirty="0"/>
              <a:t>User who want to register can register by filling the form correctly. If user made any mistake while filling the form he will get the popup message.</a:t>
            </a:r>
          </a:p>
          <a:p>
            <a:endParaRPr lang="en-IN" sz="2400" dirty="0"/>
          </a:p>
          <a:p>
            <a:r>
              <a:rPr lang="en-IN" sz="2400" dirty="0"/>
              <a:t>Without registration User will not be able to make an appointment for the vaccination. </a:t>
            </a:r>
          </a:p>
        </p:txBody>
      </p:sp>
      <p:pic>
        <p:nvPicPr>
          <p:cNvPr id="6" name="Content Placeholder 5">
            <a:extLst>
              <a:ext uri="{FF2B5EF4-FFF2-40B4-BE49-F238E27FC236}">
                <a16:creationId xmlns:a16="http://schemas.microsoft.com/office/drawing/2014/main" id="{2F9C0928-0B08-448F-9A24-DC98E9AF4314}"/>
              </a:ext>
            </a:extLst>
          </p:cNvPr>
          <p:cNvPicPr>
            <a:picLocks noGrp="1" noChangeAspect="1"/>
          </p:cNvPicPr>
          <p:nvPr>
            <p:ph sz="half" idx="2"/>
          </p:nvPr>
        </p:nvPicPr>
        <p:blipFill>
          <a:blip r:embed="rId2"/>
          <a:stretch>
            <a:fillRect/>
          </a:stretch>
        </p:blipFill>
        <p:spPr>
          <a:xfrm>
            <a:off x="5963920" y="1871472"/>
            <a:ext cx="5638799" cy="4376928"/>
          </a:xfrm>
        </p:spPr>
      </p:pic>
    </p:spTree>
    <p:extLst>
      <p:ext uri="{BB962C8B-B14F-4D97-AF65-F5344CB8AC3E}">
        <p14:creationId xmlns:p14="http://schemas.microsoft.com/office/powerpoint/2010/main" val="4108968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DFAB1-A9EC-4315-84D9-848A9D2C23B5}"/>
              </a:ext>
            </a:extLst>
          </p:cNvPr>
          <p:cNvSpPr>
            <a:spLocks noGrp="1"/>
          </p:cNvSpPr>
          <p:nvPr>
            <p:ph type="title"/>
          </p:nvPr>
        </p:nvSpPr>
        <p:spPr>
          <a:xfrm>
            <a:off x="919119" y="0"/>
            <a:ext cx="10353762" cy="1261872"/>
          </a:xfrm>
        </p:spPr>
        <p:txBody>
          <a:bodyPr/>
          <a:lstStyle/>
          <a:p>
            <a:r>
              <a:rPr lang="en-IN" dirty="0"/>
              <a:t>User Mode(Appointment)</a:t>
            </a:r>
          </a:p>
        </p:txBody>
      </p:sp>
      <p:sp>
        <p:nvSpPr>
          <p:cNvPr id="3" name="Content Placeholder 2">
            <a:extLst>
              <a:ext uri="{FF2B5EF4-FFF2-40B4-BE49-F238E27FC236}">
                <a16:creationId xmlns:a16="http://schemas.microsoft.com/office/drawing/2014/main" id="{27469EB4-2588-4A77-AAE5-8F24AD6E50DE}"/>
              </a:ext>
            </a:extLst>
          </p:cNvPr>
          <p:cNvSpPr>
            <a:spLocks noGrp="1"/>
          </p:cNvSpPr>
          <p:nvPr>
            <p:ph sz="half" idx="1"/>
          </p:nvPr>
        </p:nvSpPr>
        <p:spPr>
          <a:xfrm>
            <a:off x="132081" y="1526032"/>
            <a:ext cx="5770636" cy="5077968"/>
          </a:xfrm>
        </p:spPr>
        <p:txBody>
          <a:bodyPr/>
          <a:lstStyle/>
          <a:p>
            <a:r>
              <a:rPr lang="en-IN" dirty="0"/>
              <a:t>If user want to book an appointment then he will book an appointment by filling the details in the form  as attached here.</a:t>
            </a:r>
          </a:p>
          <a:p>
            <a:r>
              <a:rPr lang="en-IN" dirty="0"/>
              <a:t>To book an appointment user need to registered first if not registered.</a:t>
            </a:r>
          </a:p>
          <a:p>
            <a:r>
              <a:rPr lang="en-IN" dirty="0"/>
              <a:t>If user is trying to make an appointment without registering then he will get a popup message.</a:t>
            </a:r>
          </a:p>
          <a:p>
            <a:r>
              <a:rPr lang="en-IN" dirty="0"/>
              <a:t>If user wants to update his appointment or delete his appointment then user can do this as well. </a:t>
            </a:r>
          </a:p>
          <a:p>
            <a:endParaRPr lang="en-IN" dirty="0"/>
          </a:p>
          <a:p>
            <a:endParaRPr lang="en-IN" dirty="0"/>
          </a:p>
        </p:txBody>
      </p:sp>
      <p:pic>
        <p:nvPicPr>
          <p:cNvPr id="8" name="Content Placeholder 7">
            <a:extLst>
              <a:ext uri="{FF2B5EF4-FFF2-40B4-BE49-F238E27FC236}">
                <a16:creationId xmlns:a16="http://schemas.microsoft.com/office/drawing/2014/main" id="{A465D5CC-C67A-43CD-ACA2-3049670CAED2}"/>
              </a:ext>
            </a:extLst>
          </p:cNvPr>
          <p:cNvPicPr>
            <a:picLocks noGrp="1" noChangeAspect="1"/>
          </p:cNvPicPr>
          <p:nvPr>
            <p:ph sz="half" idx="2"/>
          </p:nvPr>
        </p:nvPicPr>
        <p:blipFill>
          <a:blip r:embed="rId2"/>
          <a:stretch>
            <a:fillRect/>
          </a:stretch>
        </p:blipFill>
        <p:spPr>
          <a:xfrm>
            <a:off x="5974958" y="1526032"/>
            <a:ext cx="6084961" cy="4681727"/>
          </a:xfrm>
        </p:spPr>
      </p:pic>
    </p:spTree>
    <p:extLst>
      <p:ext uri="{BB962C8B-B14F-4D97-AF65-F5344CB8AC3E}">
        <p14:creationId xmlns:p14="http://schemas.microsoft.com/office/powerpoint/2010/main" val="834807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44E38-8BC9-480B-9AE5-AF310784C7CA}"/>
              </a:ext>
            </a:extLst>
          </p:cNvPr>
          <p:cNvSpPr>
            <a:spLocks noGrp="1"/>
          </p:cNvSpPr>
          <p:nvPr>
            <p:ph type="title"/>
          </p:nvPr>
        </p:nvSpPr>
        <p:spPr>
          <a:xfrm>
            <a:off x="919119" y="0"/>
            <a:ext cx="10353762" cy="1261872"/>
          </a:xfrm>
        </p:spPr>
        <p:txBody>
          <a:bodyPr/>
          <a:lstStyle/>
          <a:p>
            <a:r>
              <a:rPr lang="en-IN" dirty="0"/>
              <a:t>ADMIN MODE(Login Page)</a:t>
            </a:r>
          </a:p>
        </p:txBody>
      </p:sp>
      <p:sp>
        <p:nvSpPr>
          <p:cNvPr id="3" name="Content Placeholder 2">
            <a:extLst>
              <a:ext uri="{FF2B5EF4-FFF2-40B4-BE49-F238E27FC236}">
                <a16:creationId xmlns:a16="http://schemas.microsoft.com/office/drawing/2014/main" id="{F8A1FC47-BCFB-435D-BB6E-D8AA66BB34CB}"/>
              </a:ext>
            </a:extLst>
          </p:cNvPr>
          <p:cNvSpPr>
            <a:spLocks noGrp="1"/>
          </p:cNvSpPr>
          <p:nvPr>
            <p:ph sz="half" idx="1"/>
          </p:nvPr>
        </p:nvSpPr>
        <p:spPr/>
        <p:txBody>
          <a:bodyPr/>
          <a:lstStyle/>
          <a:p>
            <a:r>
              <a:rPr lang="en-IN" dirty="0"/>
              <a:t>Admin need to fill the credentials in the login form to view admin side data. If admin forgot the password </a:t>
            </a:r>
            <a:r>
              <a:rPr lang="en-IN" dirty="0" err="1"/>
              <a:t>He/She</a:t>
            </a:r>
            <a:r>
              <a:rPr lang="en-IN" dirty="0"/>
              <a:t> can click on the forgot password and get to know the password through the email entered in the form opened after clicking on the forgot password link.</a:t>
            </a:r>
          </a:p>
        </p:txBody>
      </p:sp>
      <p:pic>
        <p:nvPicPr>
          <p:cNvPr id="6" name="Content Placeholder 5">
            <a:extLst>
              <a:ext uri="{FF2B5EF4-FFF2-40B4-BE49-F238E27FC236}">
                <a16:creationId xmlns:a16="http://schemas.microsoft.com/office/drawing/2014/main" id="{D7D1C632-22A3-4AEC-ABB2-7652B242F368}"/>
              </a:ext>
            </a:extLst>
          </p:cNvPr>
          <p:cNvPicPr>
            <a:picLocks noGrp="1" noChangeAspect="1"/>
          </p:cNvPicPr>
          <p:nvPr>
            <p:ph sz="half" idx="2"/>
          </p:nvPr>
        </p:nvPicPr>
        <p:blipFill>
          <a:blip r:embed="rId2"/>
          <a:stretch>
            <a:fillRect/>
          </a:stretch>
        </p:blipFill>
        <p:spPr>
          <a:xfrm>
            <a:off x="5577839" y="1469705"/>
            <a:ext cx="6614161" cy="4836160"/>
          </a:xfrm>
        </p:spPr>
      </p:pic>
    </p:spTree>
    <p:extLst>
      <p:ext uri="{BB962C8B-B14F-4D97-AF65-F5344CB8AC3E}">
        <p14:creationId xmlns:p14="http://schemas.microsoft.com/office/powerpoint/2010/main" val="1283030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33855-621E-4DD1-A9A3-A73A0146B40E}"/>
              </a:ext>
            </a:extLst>
          </p:cNvPr>
          <p:cNvSpPr>
            <a:spLocks noGrp="1"/>
          </p:cNvSpPr>
          <p:nvPr>
            <p:ph type="title"/>
          </p:nvPr>
        </p:nvSpPr>
        <p:spPr>
          <a:xfrm>
            <a:off x="812195" y="-102995"/>
            <a:ext cx="10353762" cy="1261872"/>
          </a:xfrm>
        </p:spPr>
        <p:txBody>
          <a:bodyPr/>
          <a:lstStyle/>
          <a:p>
            <a:r>
              <a:rPr lang="en-IN" dirty="0"/>
              <a:t>ADMIN SIDE DATA</a:t>
            </a:r>
          </a:p>
        </p:txBody>
      </p:sp>
      <p:sp>
        <p:nvSpPr>
          <p:cNvPr id="3" name="Content Placeholder 2">
            <a:extLst>
              <a:ext uri="{FF2B5EF4-FFF2-40B4-BE49-F238E27FC236}">
                <a16:creationId xmlns:a16="http://schemas.microsoft.com/office/drawing/2014/main" id="{8DF1F901-9FE5-4B24-8246-1C79A0837327}"/>
              </a:ext>
            </a:extLst>
          </p:cNvPr>
          <p:cNvSpPr>
            <a:spLocks noGrp="1"/>
          </p:cNvSpPr>
          <p:nvPr>
            <p:ph sz="half" idx="1"/>
          </p:nvPr>
        </p:nvSpPr>
        <p:spPr>
          <a:xfrm>
            <a:off x="-81279" y="1645920"/>
            <a:ext cx="5851916" cy="5049520"/>
          </a:xfrm>
        </p:spPr>
        <p:txBody>
          <a:bodyPr>
            <a:normAutofit fontScale="92500" lnSpcReduction="10000"/>
          </a:bodyPr>
          <a:lstStyle/>
          <a:p>
            <a:r>
              <a:rPr lang="en-IN" dirty="0"/>
              <a:t>There are some features available at admin’s side.</a:t>
            </a:r>
          </a:p>
          <a:p>
            <a:r>
              <a:rPr lang="en-IN" u="sng" dirty="0"/>
              <a:t>Supplier:  </a:t>
            </a:r>
            <a:r>
              <a:rPr lang="en-IN" dirty="0"/>
              <a:t>As you are an admin you should know from which supplier you are receiving the vaccines and maintain the Supplier table by filling the details of the Supplier.</a:t>
            </a:r>
          </a:p>
          <a:p>
            <a:r>
              <a:rPr lang="en-IN" u="sng" dirty="0"/>
              <a:t>Stock: </a:t>
            </a:r>
            <a:r>
              <a:rPr lang="en-IN" dirty="0"/>
              <a:t> Similarly Admin has a knowledge of the stock of vaccines and admin need to maintain the stock table.</a:t>
            </a:r>
          </a:p>
          <a:p>
            <a:r>
              <a:rPr lang="en-IN" u="sng" dirty="0"/>
              <a:t>View Appointments: W</a:t>
            </a:r>
            <a:r>
              <a:rPr lang="en-IN" dirty="0"/>
              <a:t>ith the help of these feature Admin can see the details of the people’s who took an </a:t>
            </a:r>
            <a:r>
              <a:rPr lang="en-IN" dirty="0" err="1"/>
              <a:t>an</a:t>
            </a:r>
            <a:r>
              <a:rPr lang="en-IN" dirty="0"/>
              <a:t> appointment, if user can cancel or update its appointment it will also get reflected in table as well.</a:t>
            </a:r>
            <a:endParaRPr lang="en-IN" u="sng" dirty="0"/>
          </a:p>
        </p:txBody>
      </p:sp>
      <p:pic>
        <p:nvPicPr>
          <p:cNvPr id="6" name="Content Placeholder 5">
            <a:extLst>
              <a:ext uri="{FF2B5EF4-FFF2-40B4-BE49-F238E27FC236}">
                <a16:creationId xmlns:a16="http://schemas.microsoft.com/office/drawing/2014/main" id="{100679F6-FCE4-4561-9A48-E01D2273A454}"/>
              </a:ext>
            </a:extLst>
          </p:cNvPr>
          <p:cNvPicPr>
            <a:picLocks noGrp="1" noChangeAspect="1"/>
          </p:cNvPicPr>
          <p:nvPr>
            <p:ph sz="half" idx="2"/>
          </p:nvPr>
        </p:nvPicPr>
        <p:blipFill>
          <a:blip r:embed="rId2"/>
          <a:stretch>
            <a:fillRect/>
          </a:stretch>
        </p:blipFill>
        <p:spPr>
          <a:xfrm>
            <a:off x="6096000" y="1554480"/>
            <a:ext cx="6096000" cy="4958080"/>
          </a:xfrm>
        </p:spPr>
      </p:pic>
    </p:spTree>
    <p:extLst>
      <p:ext uri="{BB962C8B-B14F-4D97-AF65-F5344CB8AC3E}">
        <p14:creationId xmlns:p14="http://schemas.microsoft.com/office/powerpoint/2010/main" val="31664761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{776D0ACC-FF27-4A3D-BD72-C05336200EEA}tf55705232_win32</Template>
  <TotalTime>226</TotalTime>
  <Words>660</Words>
  <Application>Microsoft Office PowerPoint</Application>
  <PresentationFormat>Widescreen</PresentationFormat>
  <Paragraphs>44</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Goudy Old Style</vt:lpstr>
      <vt:lpstr>Wingdings 2</vt:lpstr>
      <vt:lpstr>SlateVTI</vt:lpstr>
      <vt:lpstr>COVAX        MANAGEMENT</vt:lpstr>
      <vt:lpstr>Covax Management</vt:lpstr>
      <vt:lpstr>COVAX MANAGEMENT  </vt:lpstr>
      <vt:lpstr>UML Diagram </vt:lpstr>
      <vt:lpstr>USER MODE</vt:lpstr>
      <vt:lpstr>User Mode(Register)</vt:lpstr>
      <vt:lpstr>User Mode(Appointment)</vt:lpstr>
      <vt:lpstr>ADMIN MODE(Login Page)</vt:lpstr>
      <vt:lpstr>ADMIN SIDE DATA</vt:lpstr>
      <vt:lpstr>View Appointment Table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Vaccine         Management</dc:title>
  <dc:creator> </dc:creator>
  <cp:lastModifiedBy> </cp:lastModifiedBy>
  <cp:revision>18</cp:revision>
  <dcterms:created xsi:type="dcterms:W3CDTF">2021-04-19T15:37:40Z</dcterms:created>
  <dcterms:modified xsi:type="dcterms:W3CDTF">2021-04-20T04:51:22Z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